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66" r:id="rId4"/>
    <p:sldId id="267" r:id="rId5"/>
    <p:sldId id="274" r:id="rId6"/>
    <p:sldId id="275" r:id="rId7"/>
    <p:sldId id="259" r:id="rId8"/>
    <p:sldId id="261" r:id="rId9"/>
    <p:sldId id="268" r:id="rId10"/>
    <p:sldId id="269" r:id="rId11"/>
    <p:sldId id="270" r:id="rId12"/>
    <p:sldId id="262" r:id="rId13"/>
    <p:sldId id="263" r:id="rId14"/>
    <p:sldId id="273" r:id="rId15"/>
    <p:sldId id="265" r:id="rId16"/>
    <p:sldId id="271" r:id="rId17"/>
    <p:sldId id="272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57" d="100"/>
          <a:sy n="157" d="100"/>
        </p:scale>
        <p:origin x="-294" y="107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26388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1455254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err="1" smtClean="0"/>
              <a:t>Mantid</a:t>
            </a:r>
            <a:r>
              <a:rPr lang="en-GB" dirty="0" smtClean="0"/>
              <a:t> at ISIS :</a:t>
            </a:r>
            <a:br>
              <a:rPr lang="en-GB" dirty="0" smtClean="0"/>
            </a:br>
            <a:r>
              <a:rPr lang="en-GB" dirty="0" smtClean="0"/>
              <a:t> </a:t>
            </a:r>
            <a:br>
              <a:rPr lang="en-GB" dirty="0" smtClean="0"/>
            </a:br>
            <a:r>
              <a:rPr lang="en-GB" dirty="0" smtClean="0"/>
              <a:t>Current implementation </a:t>
            </a:r>
            <a:r>
              <a:rPr lang="en-GB" dirty="0" smtClean="0"/>
              <a:t>and future plans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 smtClean="0"/>
              <a:t>Muons - update</a:t>
            </a:r>
            <a:endParaRPr lang="en-GB" dirty="0"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311700" y="13810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/>
              <a:t>Support for calculating asymmetries and phases from a reference dataset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/>
              <a:t>Support for multi-dataset fitting added to the MuonAnalysis interface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/>
              <a:t>Better support for loading of Riken ARGUS instrument data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/>
              <a:t>Auto shift property added to FFT to enable automatic phase correction</a:t>
            </a:r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7425" y="325600"/>
            <a:ext cx="5611798" cy="259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/>
          <p:nvPr/>
        </p:nvSpPr>
        <p:spPr>
          <a:xfrm>
            <a:off x="319025" y="1321850"/>
            <a:ext cx="3154500" cy="251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</a:pPr>
            <a:r>
              <a:rPr lang="en-GB" sz="1800">
                <a:solidFill>
                  <a:schemeClr val="dk2"/>
                </a:solidFill>
              </a:rPr>
              <a:t>New Maximum Entropy reconstruction algorithm, where data and model related by a 1D Fourier transform</a:t>
            </a:r>
          </a:p>
        </p:txBody>
      </p:sp>
    </p:spTree>
    <p:extLst>
      <p:ext uri="{BB962C8B-B14F-4D97-AF65-F5344CB8AC3E}">
        <p14:creationId xmlns:p14="http://schemas.microsoft.com/office/powerpoint/2010/main" val="201861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634" y="2906591"/>
            <a:ext cx="2988840" cy="2292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95736" y="-50155"/>
            <a:ext cx="4398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Future Plans - ISIS Muons</a:t>
            </a:r>
            <a:endParaRPr lang="en-GB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323528" y="2687017"/>
            <a:ext cx="5926622" cy="198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 dirty="0" smtClean="0"/>
              <a:t>Negative muon experiments for elemental </a:t>
            </a:r>
            <a:r>
              <a:rPr lang="en-GB" sz="2000" i="1" dirty="0" smtClean="0"/>
              <a:t>analysis</a:t>
            </a:r>
            <a:endParaRPr lang="en-GB" dirty="0" smtClean="0"/>
          </a:p>
          <a:p>
            <a:r>
              <a:rPr lang="en-GB" dirty="0" smtClean="0"/>
              <a:t>Rapidly growing area exploiting capability of RIKEN-RAL</a:t>
            </a:r>
          </a:p>
          <a:p>
            <a:pPr>
              <a:spcBef>
                <a:spcPts val="600"/>
              </a:spcBef>
            </a:pPr>
            <a:r>
              <a:rPr lang="en-GB" dirty="0" smtClean="0"/>
              <a:t>Requires software for (at least):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Data loader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Background Subtraction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Automatic peak finding/assignment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Absorption corrections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…</a:t>
            </a:r>
          </a:p>
        </p:txBody>
      </p:sp>
      <p:pic>
        <p:nvPicPr>
          <p:cNvPr id="5" name="Picture 2" descr="C:\Users\adh37\Pictures\riken\20150406 018 Brass referenc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349597"/>
            <a:ext cx="1305886" cy="87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30801" y="520680"/>
            <a:ext cx="5423985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i="1" dirty="0" smtClean="0"/>
              <a:t>Super-</a:t>
            </a:r>
            <a:r>
              <a:rPr lang="en-GB" sz="2000" i="1" dirty="0" err="1" smtClean="0"/>
              <a:t>MuSR</a:t>
            </a:r>
            <a:endParaRPr lang="en-GB" sz="2000" i="1" dirty="0"/>
          </a:p>
          <a:p>
            <a:r>
              <a:rPr lang="en-GB" dirty="0" smtClean="0"/>
              <a:t>Planned upgrade of </a:t>
            </a:r>
            <a:r>
              <a:rPr lang="en-GB" dirty="0" err="1" smtClean="0"/>
              <a:t>MuSR</a:t>
            </a:r>
            <a:r>
              <a:rPr lang="en-GB" dirty="0" smtClean="0"/>
              <a:t> instrument: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~1000 detectors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~1,000M events/hr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Optimised for communities incl. Magnetism, Superconductivity, Batteries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Frequency domain analysis GUI; simultaneous fitting and extended function library essential</a:t>
            </a:r>
            <a:br>
              <a:rPr lang="en-GB" dirty="0" smtClean="0"/>
            </a:br>
            <a:endParaRPr lang="en-GB" dirty="0" smtClean="0"/>
          </a:p>
          <a:p>
            <a:endParaRPr lang="en-GB" dirty="0" smtClean="0"/>
          </a:p>
        </p:txBody>
      </p:sp>
      <p:sp>
        <p:nvSpPr>
          <p:cNvPr id="7" name="Oval 6"/>
          <p:cNvSpPr/>
          <p:nvPr/>
        </p:nvSpPr>
        <p:spPr>
          <a:xfrm>
            <a:off x="7202470" y="4315852"/>
            <a:ext cx="105834" cy="360040"/>
          </a:xfrm>
          <a:prstGeom prst="ellipse">
            <a:avLst/>
          </a:prstGeom>
          <a:noFill/>
          <a:ln>
            <a:gradFill>
              <a:gsLst>
                <a:gs pos="0">
                  <a:srgbClr val="000082"/>
                </a:gs>
                <a:gs pos="30000">
                  <a:srgbClr val="66008F"/>
                </a:gs>
                <a:gs pos="64999">
                  <a:srgbClr val="BA0066"/>
                </a:gs>
                <a:gs pos="89999">
                  <a:srgbClr val="FF0000"/>
                </a:gs>
                <a:gs pos="100000">
                  <a:srgbClr val="FF8200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  <a:latin typeface="Lucida Sans"/>
            </a:endParaRPr>
          </a:p>
        </p:txBody>
      </p:sp>
      <p:sp>
        <p:nvSpPr>
          <p:cNvPr id="8" name="Oval 7"/>
          <p:cNvSpPr/>
          <p:nvPr/>
        </p:nvSpPr>
        <p:spPr>
          <a:xfrm>
            <a:off x="6477661" y="4018296"/>
            <a:ext cx="216024" cy="531350"/>
          </a:xfrm>
          <a:prstGeom prst="ellipse">
            <a:avLst/>
          </a:prstGeom>
          <a:noFill/>
          <a:ln>
            <a:gradFill>
              <a:gsLst>
                <a:gs pos="0">
                  <a:srgbClr val="000082"/>
                </a:gs>
                <a:gs pos="30000">
                  <a:srgbClr val="66008F"/>
                </a:gs>
                <a:gs pos="64999">
                  <a:srgbClr val="BA0066"/>
                </a:gs>
                <a:gs pos="89999">
                  <a:srgbClr val="FF0000"/>
                </a:gs>
                <a:gs pos="100000">
                  <a:srgbClr val="FF8200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  <a:latin typeface="Lucida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19756" y="4025147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Lucida Sans"/>
              </a:rPr>
              <a:t>Cu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67390" y="3770568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Lucida Sans"/>
              </a:rPr>
              <a:t>Sn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69822" y="4203075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Lucida Sans"/>
              </a:rPr>
              <a:t>As</a:t>
            </a:r>
          </a:p>
        </p:txBody>
      </p:sp>
      <p:sp>
        <p:nvSpPr>
          <p:cNvPr id="12" name="Oval 11"/>
          <p:cNvSpPr/>
          <p:nvPr/>
        </p:nvSpPr>
        <p:spPr>
          <a:xfrm>
            <a:off x="7466728" y="4343858"/>
            <a:ext cx="187476" cy="357224"/>
          </a:xfrm>
          <a:prstGeom prst="ellipse">
            <a:avLst/>
          </a:prstGeom>
          <a:noFill/>
          <a:ln>
            <a:gradFill>
              <a:gsLst>
                <a:gs pos="0">
                  <a:srgbClr val="000082"/>
                </a:gs>
                <a:gs pos="30000">
                  <a:srgbClr val="66008F"/>
                </a:gs>
                <a:gs pos="64999">
                  <a:srgbClr val="BA0066"/>
                </a:gs>
                <a:gs pos="89999">
                  <a:srgbClr val="FF0000"/>
                </a:gs>
                <a:gs pos="100000">
                  <a:srgbClr val="FF8200"/>
                </a:gs>
              </a:gsLst>
              <a:lin ang="5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  <a:latin typeface="Lucida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477661" y="2643758"/>
            <a:ext cx="2073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GB" altLang="en-US" b="1" dirty="0" smtClean="0">
                <a:solidFill>
                  <a:srgbClr val="333399"/>
                </a:solidFill>
                <a:latin typeface="Trebuchet MS" pitchFamily="34" charset="0"/>
              </a:rPr>
              <a:t>Bronze Standards</a:t>
            </a:r>
            <a:endParaRPr lang="en-GB" altLang="en-US" b="1" dirty="0">
              <a:solidFill>
                <a:srgbClr val="333399"/>
              </a:solidFill>
              <a:latin typeface="Trebuchet MS" pitchFamily="34" charset="0"/>
            </a:endParaRPr>
          </a:p>
        </p:txBody>
      </p:sp>
      <p:pic>
        <p:nvPicPr>
          <p:cNvPr id="14" name="Picture 13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4" r="52990" b="33939"/>
          <a:stretch/>
        </p:blipFill>
        <p:spPr>
          <a:xfrm>
            <a:off x="6290889" y="527861"/>
            <a:ext cx="1928995" cy="189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2532120" y="-20538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/>
              <a:t>Powder Diffraction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311700" y="1338237"/>
            <a:ext cx="4931100" cy="2724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150"/>
              </a:spcAft>
            </a:pPr>
            <a:r>
              <a:rPr lang="en-GB"/>
              <a:t>Harmonise the technique whilst catering to each instrument’s unique requirements.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150"/>
              </a:spcAft>
            </a:pPr>
            <a:r>
              <a:rPr lang="en-GB"/>
              <a:t>Allow new features for one instrument to be implemented on another easily.</a:t>
            </a:r>
          </a:p>
          <a:p>
            <a:pPr marL="914400" lvl="1" indent="-228600" rtl="0">
              <a:lnSpc>
                <a:spcPct val="100000"/>
              </a:lnSpc>
              <a:spcBef>
                <a:spcPts val="0"/>
              </a:spcBef>
              <a:spcAft>
                <a:spcPts val="150"/>
              </a:spcAft>
            </a:pPr>
            <a:r>
              <a:rPr lang="en-GB"/>
              <a:t>For example multiple scattering corrections which has been added to the new scripts.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150"/>
              </a:spcAft>
            </a:pPr>
            <a:r>
              <a:rPr lang="en-GB"/>
              <a:t>Come with clear documentation, examples and a tutorial.</a:t>
            </a:r>
          </a:p>
          <a:p>
            <a: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150"/>
              </a:spcAft>
            </a:pPr>
            <a:r>
              <a:rPr lang="en-GB"/>
              <a:t>Give clear error messages explaining what went wrong and how to resolve this.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97" name="Shape 97"/>
          <p:cNvPicPr preferRelativeResize="0"/>
          <p:nvPr/>
        </p:nvPicPr>
        <p:blipFill rotWithShape="1">
          <a:blip r:embed="rId3">
            <a:alphaModFix/>
          </a:blip>
          <a:srcRect t="10746"/>
          <a:stretch/>
        </p:blipFill>
        <p:spPr>
          <a:xfrm>
            <a:off x="5242799" y="1335450"/>
            <a:ext cx="3765124" cy="295554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421500" y="919650"/>
            <a:ext cx="8722500" cy="415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/>
              <a:t>Work on replacing existing incompatible scripts with a new set of scripts that:</a:t>
            </a:r>
          </a:p>
        </p:txBody>
      </p:sp>
      <p:sp>
        <p:nvSpPr>
          <p:cNvPr id="99" name="Shape 99"/>
          <p:cNvSpPr txBox="1"/>
          <p:nvPr/>
        </p:nvSpPr>
        <p:spPr>
          <a:xfrm>
            <a:off x="357550" y="4383050"/>
            <a:ext cx="7826700" cy="66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Deployment in progress on three instruments with plans to port another instrument in the coming weeks.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2460112" y="-17174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Engineering diffraction</a:t>
            </a:r>
          </a:p>
        </p:txBody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311700" y="739526"/>
            <a:ext cx="55227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/>
              <a:t>Support of new functionality in the Engineering diffraction GUI including: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/>
              <a:t>Multi-run processing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/>
              <a:t>Basic support for event mode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/>
              <a:t>Cropped and texture advanced options</a:t>
            </a:r>
          </a:p>
          <a:p>
            <a:pPr marL="914400" lvl="1" indent="-228600" rtl="0">
              <a:spcBef>
                <a:spcPts val="0"/>
              </a:spcBef>
              <a:buChar char="○"/>
            </a:pPr>
            <a:r>
              <a:rPr lang="en-GB"/>
              <a:t>Support for file formats: GSAS, OpenGenie, XYE format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/>
              <a:t>New algorithm that call the GSAS-II software to refine lattice parameters</a:t>
            </a:r>
          </a:p>
          <a:p>
            <a:pPr marL="457200" lvl="0" indent="-228600">
              <a:spcBef>
                <a:spcPts val="0"/>
              </a:spcBef>
              <a:buChar char="●"/>
            </a:pPr>
            <a:r>
              <a:rPr lang="en-GB"/>
              <a:t>Updates added for masking, normalize by proton charge in Engin-X algs</a:t>
            </a:r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7746" y="802986"/>
            <a:ext cx="2976400" cy="320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35496" y="163901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2000" dirty="0" err="1" smtClean="0"/>
              <a:t>SliceViewer</a:t>
            </a:r>
            <a:r>
              <a:rPr lang="en-GB" sz="2000" dirty="0" smtClean="0"/>
              <a:t> improvements</a:t>
            </a:r>
            <a:endParaRPr lang="en-GB" sz="2000" dirty="0"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512" y="2035670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GB" dirty="0"/>
              <a:t>elliptical and mix-mode peaks</a:t>
            </a:r>
          </a:p>
          <a:p>
            <a:pPr lvl="0">
              <a:spcBef>
                <a:spcPts val="0"/>
              </a:spcBef>
              <a:buNone/>
            </a:pPr>
            <a:endParaRPr b="1" dirty="0"/>
          </a:p>
          <a:p>
            <a:pPr lvl="0" rtl="0">
              <a:spcBef>
                <a:spcPts val="0"/>
              </a:spcBef>
              <a:buNone/>
            </a:pPr>
            <a:endParaRPr b="1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4572000" lvl="0" indent="-228600">
              <a:spcBef>
                <a:spcPts val="0"/>
              </a:spcBef>
            </a:pPr>
            <a:r>
              <a:rPr lang="en-GB" dirty="0"/>
              <a:t>Non-orthogonal display </a:t>
            </a:r>
          </a:p>
        </p:txBody>
      </p:sp>
      <p:pic>
        <p:nvPicPr>
          <p:cNvPr id="69" name="Shape 69" descr="Elliptical_peaks_slice_view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8024" y="1483587"/>
            <a:ext cx="3153124" cy="231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 descr="release3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675" y="2451623"/>
            <a:ext cx="4195800" cy="25683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67"/>
          <p:cNvSpPr txBox="1">
            <a:spLocks/>
          </p:cNvSpPr>
          <p:nvPr/>
        </p:nvSpPr>
        <p:spPr>
          <a:xfrm>
            <a:off x="1956056" y="-2053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GB" dirty="0" smtClean="0"/>
              <a:t>Single Crystal Diffraction</a:t>
            </a:r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35496" y="771550"/>
            <a:ext cx="90412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Various alignment tools (from instrument view) : easy angles </a:t>
            </a:r>
            <a:r>
              <a:rPr lang="en-GB" sz="2000" dirty="0" err="1" smtClean="0"/>
              <a:t>calc</a:t>
            </a:r>
            <a:r>
              <a:rPr lang="en-GB" sz="2000" dirty="0" smtClean="0"/>
              <a:t>, “super” inst.</a:t>
            </a:r>
          </a:p>
          <a:p>
            <a:r>
              <a:rPr lang="en-GB" sz="2000" dirty="0" smtClean="0"/>
              <a:t>Integration by steps “a la Racer”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71011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2892160" y="-20538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Neutron Imaging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107504" y="483518"/>
            <a:ext cx="4524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dirty="0"/>
              <a:t>New tomography reconstruction interface: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/>
              <a:t>Running of 3rd party tomographic reconstruction software locally and remotely </a:t>
            </a:r>
            <a:r>
              <a:rPr lang="en-GB" dirty="0" smtClean="0"/>
              <a:t>(SCARF)</a:t>
            </a:r>
            <a:endParaRPr lang="en-GB" dirty="0"/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/>
              <a:t>Setting up pre-processing steps and filters 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-GB" dirty="0"/>
              <a:t>Handle the rotation of images</a:t>
            </a:r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8024" y="843558"/>
            <a:ext cx="4277450" cy="353262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Shape 122"/>
          <p:cNvSpPr txBox="1"/>
          <p:nvPr/>
        </p:nvSpPr>
        <p:spPr>
          <a:xfrm>
            <a:off x="179512" y="3490834"/>
            <a:ext cx="4779190" cy="73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</a:pPr>
            <a:r>
              <a:rPr lang="en-GB" sz="1800" dirty="0">
                <a:solidFill>
                  <a:schemeClr val="dk2"/>
                </a:solidFill>
              </a:rPr>
              <a:t>Visualize sequence of stacks of images </a:t>
            </a:r>
            <a:r>
              <a:rPr lang="en-GB" sz="1800" dirty="0" smtClean="0">
                <a:solidFill>
                  <a:schemeClr val="dk2"/>
                </a:solidFill>
              </a:rPr>
              <a:t>and </a:t>
            </a:r>
            <a:r>
              <a:rPr lang="en-GB" sz="1800" dirty="0">
                <a:solidFill>
                  <a:schemeClr val="dk2"/>
                </a:solidFill>
              </a:rPr>
              <a:t>selecting regions of interest and regions for normalization</a:t>
            </a:r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</a:pPr>
            <a:r>
              <a:rPr lang="en-GB" sz="1800" dirty="0">
                <a:solidFill>
                  <a:schemeClr val="dk2"/>
                </a:solidFill>
              </a:rPr>
              <a:t>Support saving of images in FITS format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683568" y="771550"/>
            <a:ext cx="7488832" cy="4248472"/>
            <a:chOff x="261414" y="623780"/>
            <a:chExt cx="8446007" cy="6162212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414" y="4681308"/>
              <a:ext cx="8446007" cy="2104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9"/>
            <a:stretch/>
          </p:blipFill>
          <p:spPr>
            <a:xfrm>
              <a:off x="3203848" y="631639"/>
              <a:ext cx="5431707" cy="3888826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940152" y="1063476"/>
              <a:ext cx="899402" cy="44641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400" dirty="0" smtClean="0"/>
                <a:t>camera</a:t>
              </a:r>
              <a:endParaRPr lang="en-GB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91879" y="3779748"/>
              <a:ext cx="1885866" cy="75890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400" dirty="0" smtClean="0"/>
                <a:t>200-element prototype detector</a:t>
              </a:r>
              <a:endParaRPr lang="en-GB" sz="1400" dirty="0"/>
            </a:p>
          </p:txBody>
        </p:sp>
        <p:cxnSp>
          <p:nvCxnSpPr>
            <p:cNvPr id="15" name="Straight Arrow Connector 14"/>
            <p:cNvCxnSpPr>
              <a:stCxn id="14" idx="0"/>
            </p:cNvCxnSpPr>
            <p:nvPr/>
          </p:nvCxnSpPr>
          <p:spPr>
            <a:xfrm flipV="1">
              <a:off x="4434813" y="3284984"/>
              <a:ext cx="65179" cy="494764"/>
            </a:xfrm>
            <a:prstGeom prst="straightConnector1">
              <a:avLst/>
            </a:prstGeom>
            <a:ln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endCxn id="13" idx="2"/>
            </p:cNvCxnSpPr>
            <p:nvPr/>
          </p:nvCxnSpPr>
          <p:spPr>
            <a:xfrm flipV="1">
              <a:off x="5919701" y="1509893"/>
              <a:ext cx="470152" cy="550955"/>
            </a:xfrm>
            <a:prstGeom prst="straightConnector1">
              <a:avLst/>
            </a:prstGeom>
            <a:ln>
              <a:solidFill>
                <a:srgbClr val="FF00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 flipV="1">
              <a:off x="6109946" y="2636912"/>
              <a:ext cx="478278" cy="67943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6" y="623780"/>
              <a:ext cx="2602944" cy="3896685"/>
            </a:xfrm>
            <a:prstGeom prst="rect">
              <a:avLst/>
            </a:prstGeom>
          </p:spPr>
        </p:pic>
        <p:cxnSp>
          <p:nvCxnSpPr>
            <p:cNvPr id="19" name="Straight Arrow Connector 18"/>
            <p:cNvCxnSpPr/>
            <p:nvPr/>
          </p:nvCxnSpPr>
          <p:spPr>
            <a:xfrm>
              <a:off x="2110508" y="2852936"/>
              <a:ext cx="553280" cy="12369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755576" y="-27384"/>
            <a:ext cx="770485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chemeClr val="tx1"/>
                </a:solidFill>
                <a:latin typeface="+mj-lt"/>
              </a:rPr>
              <a:t>IMAT: </a:t>
            </a:r>
            <a:r>
              <a:rPr lang="en-GB" sz="2800" dirty="0">
                <a:solidFill>
                  <a:schemeClr val="tx1"/>
                </a:solidFill>
                <a:latin typeface="+mj-lt"/>
              </a:rPr>
              <a:t>I</a:t>
            </a:r>
            <a:r>
              <a:rPr lang="en-GB" sz="2800" dirty="0" smtClean="0">
                <a:solidFill>
                  <a:schemeClr val="tx1"/>
                </a:solidFill>
                <a:latin typeface="+mj-lt"/>
              </a:rPr>
              <a:t>maging and </a:t>
            </a:r>
            <a:r>
              <a:rPr lang="en-GB" sz="2800" dirty="0" err="1" smtClean="0">
                <a:solidFill>
                  <a:schemeClr val="tx1"/>
                </a:solidFill>
                <a:latin typeface="+mj-lt"/>
              </a:rPr>
              <a:t>MATerials</a:t>
            </a:r>
            <a:r>
              <a:rPr lang="en-GB" sz="2800" dirty="0" smtClean="0">
                <a:solidFill>
                  <a:schemeClr val="tx1"/>
                </a:solidFill>
                <a:latin typeface="+mj-lt"/>
              </a:rPr>
              <a:t> science</a:t>
            </a:r>
          </a:p>
        </p:txBody>
      </p:sp>
    </p:spTree>
    <p:extLst>
      <p:ext uri="{BB962C8B-B14F-4D97-AF65-F5344CB8AC3E}">
        <p14:creationId xmlns:p14="http://schemas.microsoft.com/office/powerpoint/2010/main" val="37579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7" r="19311"/>
          <a:stretch/>
        </p:blipFill>
        <p:spPr>
          <a:xfrm>
            <a:off x="323529" y="2150239"/>
            <a:ext cx="3674995" cy="2869783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07504" y="483518"/>
            <a:ext cx="5904656" cy="2016224"/>
          </a:xfrm>
          <a:prstGeom prst="rect">
            <a:avLst/>
          </a:prstGeom>
        </p:spPr>
        <p:txBody>
          <a:bodyPr anchor="t">
            <a:normAutofit fontScale="55000" lnSpcReduction="20000"/>
          </a:bodyPr>
          <a:lstStyle/>
          <a:p>
            <a:pPr fontAlgn="auto">
              <a:lnSpc>
                <a:spcPct val="120000"/>
              </a:lnSpc>
              <a:spcAft>
                <a:spcPts val="0"/>
              </a:spcAft>
              <a:defRPr/>
            </a:pPr>
            <a:r>
              <a:rPr lang="de-DE" sz="2400" b="1" dirty="0" smtClean="0">
                <a:latin typeface="+mn-lt"/>
              </a:rPr>
              <a:t>Installation of IMAT 90-degree diffraction detector arrays</a:t>
            </a:r>
          </a:p>
          <a:p>
            <a:pPr algn="ctr" fontAlgn="auto">
              <a:lnSpc>
                <a:spcPct val="120000"/>
              </a:lnSpc>
              <a:spcAft>
                <a:spcPts val="0"/>
              </a:spcAft>
              <a:defRPr/>
            </a:pPr>
            <a:endParaRPr lang="de-DE" sz="2000" b="1" dirty="0" smtClean="0">
              <a:latin typeface="+mn-lt"/>
            </a:endParaRPr>
          </a:p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de-DE" sz="2000" dirty="0" smtClean="0">
                <a:latin typeface="+mn-lt"/>
              </a:rPr>
              <a:t>Analysis of </a:t>
            </a:r>
            <a:r>
              <a:rPr lang="en-GB" sz="2000" dirty="0">
                <a:latin typeface="+mn-lt"/>
              </a:rPr>
              <a:t>of structural and engineering materials</a:t>
            </a:r>
          </a:p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Tx/>
              <a:buChar char="-"/>
              <a:defRPr/>
            </a:pPr>
            <a:r>
              <a:rPr lang="de-DE" sz="2000" dirty="0" smtClean="0">
                <a:latin typeface="+mn-lt"/>
              </a:rPr>
              <a:t>Residual strains</a:t>
            </a:r>
          </a:p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Tx/>
              <a:buChar char="-"/>
              <a:defRPr/>
            </a:pPr>
            <a:r>
              <a:rPr lang="de-DE" sz="2000" dirty="0" smtClean="0">
                <a:latin typeface="+mn-lt"/>
              </a:rPr>
              <a:t>Thermo-mechanical </a:t>
            </a:r>
            <a:r>
              <a:rPr lang="de-DE" sz="2000" dirty="0">
                <a:latin typeface="+mn-lt"/>
              </a:rPr>
              <a:t>materials </a:t>
            </a:r>
            <a:r>
              <a:rPr lang="de-DE" sz="2000" dirty="0" smtClean="0">
                <a:latin typeface="+mn-lt"/>
              </a:rPr>
              <a:t>testing (loading rigs)</a:t>
            </a:r>
          </a:p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Tx/>
              <a:buChar char="-"/>
              <a:defRPr/>
            </a:pPr>
            <a:r>
              <a:rPr lang="de-DE" sz="2000" dirty="0" smtClean="0">
                <a:latin typeface="+mn-lt"/>
              </a:rPr>
              <a:t>Phase transitions</a:t>
            </a:r>
          </a:p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Tx/>
              <a:buChar char="-"/>
              <a:defRPr/>
            </a:pPr>
            <a:r>
              <a:rPr lang="de-DE" sz="2000" dirty="0" smtClean="0">
                <a:latin typeface="+mn-lt"/>
              </a:rPr>
              <a:t>(some) Texture analysis</a:t>
            </a:r>
          </a:p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Tx/>
              <a:buChar char="-"/>
              <a:defRPr/>
            </a:pPr>
            <a:endParaRPr lang="de-DE" sz="2000" dirty="0" smtClean="0">
              <a:latin typeface="+mn-lt"/>
            </a:endParaRPr>
          </a:p>
          <a:p>
            <a:pPr marL="342900" indent="-342900" fontAlgn="auto">
              <a:lnSpc>
                <a:spcPct val="120000"/>
              </a:lnSpc>
              <a:spcAft>
                <a:spcPts val="0"/>
              </a:spcAft>
              <a:buFont typeface="Wingdings" panose="05000000000000000000" pitchFamily="2" charset="2"/>
              <a:buChar char="q"/>
              <a:defRPr/>
            </a:pPr>
            <a:r>
              <a:rPr lang="de-DE" sz="2000" dirty="0" smtClean="0">
                <a:latin typeface="+mn-lt"/>
              </a:rPr>
              <a:t>Combined Imaging + Diffraction: interpretation of energy-dispersive imaging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56176" y="3448503"/>
            <a:ext cx="2880320" cy="164352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200" dirty="0" smtClean="0">
                <a:solidFill>
                  <a:srgbClr val="3333FF"/>
                </a:solidFill>
              </a:rPr>
              <a:t>WLS fibre option: ~ x 20 less fibres than for fibre-coupled arrays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GB" sz="1200" dirty="0" smtClean="0">
              <a:solidFill>
                <a:srgbClr val="3333FF"/>
              </a:solidFill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200" dirty="0" smtClean="0">
                <a:solidFill>
                  <a:srgbClr val="3333FF"/>
                </a:solidFill>
              </a:rPr>
              <a:t>Allows use of cost effective Multi-Anode PMTs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GB" sz="1200" dirty="0">
              <a:solidFill>
                <a:srgbClr val="3333FF"/>
              </a:solidFill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200" dirty="0" smtClean="0">
                <a:solidFill>
                  <a:srgbClr val="3333FF"/>
                </a:solidFill>
              </a:rPr>
              <a:t>Enables reduction in cabling and HT </a:t>
            </a:r>
            <a:endParaRPr lang="en-GB" sz="1400" dirty="0" smtClean="0">
              <a:solidFill>
                <a:srgbClr val="FF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188314" y="1720311"/>
            <a:ext cx="2776174" cy="1522886"/>
            <a:chOff x="2515916" y="5345648"/>
            <a:chExt cx="2776174" cy="1522886"/>
          </a:xfrm>
        </p:grpSpPr>
        <p:sp>
          <p:nvSpPr>
            <p:cNvPr id="6" name="TextBox 5"/>
            <p:cNvSpPr txBox="1"/>
            <p:nvPr/>
          </p:nvSpPr>
          <p:spPr>
            <a:xfrm>
              <a:off x="2515916" y="6437647"/>
              <a:ext cx="2776174" cy="4308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1100" dirty="0" smtClean="0"/>
                <a:t>Wavelength Shifting (WLS) fibres absorb and re emit light</a:t>
              </a:r>
              <a:endParaRPr lang="en-GB" sz="1100" dirty="0"/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704383" y="5345648"/>
              <a:ext cx="2220781" cy="95429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TextBox 7"/>
          <p:cNvSpPr txBox="1"/>
          <p:nvPr/>
        </p:nvSpPr>
        <p:spPr>
          <a:xfrm>
            <a:off x="1115616" y="-27384"/>
            <a:ext cx="770485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chemeClr val="tx1"/>
                </a:solidFill>
                <a:latin typeface="+mj-lt"/>
              </a:rPr>
              <a:t>IMAT: </a:t>
            </a:r>
            <a:r>
              <a:rPr lang="en-GB" sz="2800" dirty="0" smtClean="0">
                <a:solidFill>
                  <a:schemeClr val="tx1"/>
                </a:solidFill>
                <a:latin typeface="+mj-lt"/>
              </a:rPr>
              <a:t>completing the instrument (2018)</a:t>
            </a:r>
            <a:endParaRPr lang="en-GB" sz="2800" dirty="0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40152" y="699542"/>
            <a:ext cx="2929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Will also need </a:t>
            </a:r>
            <a:r>
              <a:rPr lang="en-GB" b="1" dirty="0" smtClean="0"/>
              <a:t>Bragg edge fitting </a:t>
            </a:r>
          </a:p>
          <a:p>
            <a:r>
              <a:rPr lang="en-GB" dirty="0" smtClean="0"/>
              <a:t>at some point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4971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2820152" y="5147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Instrument Usage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25" y="1152475"/>
            <a:ext cx="8995149" cy="294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1"/>
          <p:cNvSpPr txBox="1">
            <a:spLocks/>
          </p:cNvSpPr>
          <p:nvPr/>
        </p:nvSpPr>
        <p:spPr>
          <a:xfrm>
            <a:off x="832048" y="-99889"/>
            <a:ext cx="7772400" cy="10154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GB" altLang="en-US" sz="2400" b="1" dirty="0" smtClean="0">
                <a:solidFill>
                  <a:schemeClr val="tx1"/>
                </a:solidFill>
              </a:rPr>
              <a:t>Molecular Spectroscopy Group </a:t>
            </a:r>
            <a:r>
              <a:rPr lang="en-GB" altLang="en-US" sz="3200" b="1" dirty="0" smtClean="0">
                <a:solidFill>
                  <a:schemeClr val="tx1"/>
                </a:solidFill>
              </a:rPr>
              <a:t/>
            </a:r>
            <a:br>
              <a:rPr lang="en-GB" altLang="en-US" sz="3200" b="1" dirty="0" smtClean="0">
                <a:solidFill>
                  <a:schemeClr val="tx1"/>
                </a:solidFill>
              </a:rPr>
            </a:br>
            <a:endParaRPr lang="en-GB" altLang="en-US" sz="2000" b="1" dirty="0" smtClean="0">
              <a:solidFill>
                <a:schemeClr val="tx1"/>
              </a:solidFill>
            </a:endParaRPr>
          </a:p>
        </p:txBody>
      </p:sp>
      <p:sp>
        <p:nvSpPr>
          <p:cNvPr id="107" name="Subtitle 2"/>
          <p:cNvSpPr txBox="1">
            <a:spLocks/>
          </p:cNvSpPr>
          <p:nvPr/>
        </p:nvSpPr>
        <p:spPr>
          <a:xfrm>
            <a:off x="1051520" y="267494"/>
            <a:ext cx="6400800" cy="6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altLang="en-US" sz="2000" b="1" dirty="0" smtClean="0">
                <a:solidFill>
                  <a:srgbClr val="C00000"/>
                </a:solidFill>
              </a:rPr>
              <a:t>Current Status</a:t>
            </a:r>
            <a:endParaRPr lang="en-GB" altLang="en-US" sz="2000" b="1" dirty="0" smtClean="0">
              <a:solidFill>
                <a:srgbClr val="C00000"/>
              </a:solidFill>
            </a:endParaRPr>
          </a:p>
        </p:txBody>
      </p:sp>
      <p:sp>
        <p:nvSpPr>
          <p:cNvPr id="108" name="TextBox 2"/>
          <p:cNvSpPr txBox="1">
            <a:spLocks noChangeArrowheads="1"/>
          </p:cNvSpPr>
          <p:nvPr/>
        </p:nvSpPr>
        <p:spPr bwMode="auto">
          <a:xfrm>
            <a:off x="66403" y="813370"/>
            <a:ext cx="19255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2000" b="1" dirty="0">
                <a:solidFill>
                  <a:srgbClr val="C00000"/>
                </a:solidFill>
              </a:rPr>
              <a:t>All instruments  </a:t>
            </a:r>
          </a:p>
        </p:txBody>
      </p:sp>
      <p:pic>
        <p:nvPicPr>
          <p:cNvPr id="10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51470"/>
            <a:ext cx="1763713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TextBox 3"/>
          <p:cNvSpPr txBox="1">
            <a:spLocks noChangeArrowheads="1"/>
          </p:cNvSpPr>
          <p:nvPr/>
        </p:nvSpPr>
        <p:spPr bwMode="auto">
          <a:xfrm>
            <a:off x="642745" y="1203598"/>
            <a:ext cx="104547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b="1" dirty="0">
                <a:solidFill>
                  <a:srgbClr val="7030A0"/>
                </a:solidFill>
              </a:rPr>
              <a:t>VESUVIO</a:t>
            </a:r>
          </a:p>
        </p:txBody>
      </p:sp>
      <p:sp>
        <p:nvSpPr>
          <p:cNvPr id="111" name="TextBox 10"/>
          <p:cNvSpPr txBox="1">
            <a:spLocks noChangeArrowheads="1"/>
          </p:cNvSpPr>
          <p:nvPr/>
        </p:nvSpPr>
        <p:spPr bwMode="auto">
          <a:xfrm>
            <a:off x="290860" y="1565379"/>
            <a:ext cx="126989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b="1" dirty="0">
                <a:solidFill>
                  <a:srgbClr val="009900"/>
                </a:solidFill>
              </a:rPr>
              <a:t>IRIS/OSIRIS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b="1" dirty="0">
                <a:solidFill>
                  <a:srgbClr val="009900"/>
                </a:solidFill>
              </a:rPr>
              <a:t>TOSCA</a:t>
            </a:r>
          </a:p>
        </p:txBody>
      </p:sp>
      <p:sp>
        <p:nvSpPr>
          <p:cNvPr id="112" name="TextBox 5"/>
          <p:cNvSpPr txBox="1">
            <a:spLocks noChangeArrowheads="1"/>
          </p:cNvSpPr>
          <p:nvPr/>
        </p:nvSpPr>
        <p:spPr bwMode="auto">
          <a:xfrm>
            <a:off x="8261240" y="907306"/>
            <a:ext cx="5445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b="1" dirty="0"/>
              <a:t>IRIS</a:t>
            </a:r>
          </a:p>
        </p:txBody>
      </p:sp>
      <p:grpSp>
        <p:nvGrpSpPr>
          <p:cNvPr id="129" name="Group 128"/>
          <p:cNvGrpSpPr/>
          <p:nvPr/>
        </p:nvGrpSpPr>
        <p:grpSpPr>
          <a:xfrm>
            <a:off x="2577828" y="797496"/>
            <a:ext cx="2210196" cy="1311517"/>
            <a:chOff x="2508052" y="1157535"/>
            <a:chExt cx="2640012" cy="1673225"/>
          </a:xfrm>
        </p:grpSpPr>
        <p:sp>
          <p:nvSpPr>
            <p:cNvPr id="113" name="Folded Corner 112"/>
            <p:cNvSpPr/>
            <p:nvPr/>
          </p:nvSpPr>
          <p:spPr>
            <a:xfrm>
              <a:off x="2517577" y="1157535"/>
              <a:ext cx="2630487" cy="360363"/>
            </a:xfrm>
            <a:prstGeom prst="foldedCorner">
              <a:avLst>
                <a:gd name="adj" fmla="val 50000"/>
              </a:avLst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b="1" dirty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en-GB" b="1" dirty="0">
                  <a:solidFill>
                    <a:schemeClr val="tx1"/>
                  </a:solidFill>
                </a:rPr>
                <a:t>Data Reduction</a:t>
              </a:r>
            </a:p>
          </p:txBody>
        </p:sp>
        <p:sp>
          <p:nvSpPr>
            <p:cNvPr id="114" name="Folded Corner 113"/>
            <p:cNvSpPr/>
            <p:nvPr/>
          </p:nvSpPr>
          <p:spPr>
            <a:xfrm>
              <a:off x="2517577" y="1608385"/>
              <a:ext cx="2630487" cy="360363"/>
            </a:xfrm>
            <a:prstGeom prst="foldedCorner">
              <a:avLst>
                <a:gd name="adj" fmla="val 50000"/>
              </a:avLst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b="1" dirty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en-GB" b="1" dirty="0">
                  <a:solidFill>
                    <a:schemeClr val="tx1"/>
                  </a:solidFill>
                </a:rPr>
                <a:t>Data Visualization</a:t>
              </a:r>
            </a:p>
          </p:txBody>
        </p:sp>
        <p:sp>
          <p:nvSpPr>
            <p:cNvPr id="115" name="Folded Corner 114"/>
            <p:cNvSpPr/>
            <p:nvPr/>
          </p:nvSpPr>
          <p:spPr>
            <a:xfrm>
              <a:off x="2508052" y="2037010"/>
              <a:ext cx="2630487" cy="360363"/>
            </a:xfrm>
            <a:prstGeom prst="foldedCorner">
              <a:avLst>
                <a:gd name="adj" fmla="val 50000"/>
              </a:avLst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b="1" dirty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en-GB" b="1" dirty="0">
                  <a:solidFill>
                    <a:schemeClr val="tx1"/>
                  </a:solidFill>
                </a:rPr>
                <a:t>Data Analysis</a:t>
              </a:r>
            </a:p>
          </p:txBody>
        </p:sp>
        <p:sp>
          <p:nvSpPr>
            <p:cNvPr id="116" name="Folded Corner 115"/>
            <p:cNvSpPr/>
            <p:nvPr/>
          </p:nvSpPr>
          <p:spPr>
            <a:xfrm>
              <a:off x="2508052" y="2470398"/>
              <a:ext cx="2630487" cy="360362"/>
            </a:xfrm>
            <a:prstGeom prst="foldedCorner">
              <a:avLst>
                <a:gd name="adj" fmla="val 50000"/>
              </a:avLst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b="1" dirty="0">
                <a:solidFill>
                  <a:schemeClr val="tx1"/>
                </a:solidFill>
              </a:endParaRPr>
            </a:p>
            <a:p>
              <a:pPr algn="ctr">
                <a:defRPr/>
              </a:pPr>
              <a:r>
                <a:rPr lang="en-GB" b="1" dirty="0">
                  <a:solidFill>
                    <a:schemeClr val="tx1"/>
                  </a:solidFill>
                </a:rPr>
                <a:t>Data Interpretation</a:t>
              </a:r>
            </a:p>
          </p:txBody>
        </p:sp>
      </p:grpSp>
      <p:sp>
        <p:nvSpPr>
          <p:cNvPr id="117" name="Left Brace 116"/>
          <p:cNvSpPr/>
          <p:nvPr/>
        </p:nvSpPr>
        <p:spPr>
          <a:xfrm>
            <a:off x="1988540" y="794321"/>
            <a:ext cx="681881" cy="639026"/>
          </a:xfrm>
          <a:prstGeom prst="leftBrace">
            <a:avLst>
              <a:gd name="adj1" fmla="val 8333"/>
              <a:gd name="adj2" fmla="val 25510"/>
            </a:avLst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18" name="Left Brace 117"/>
          <p:cNvSpPr/>
          <p:nvPr/>
        </p:nvSpPr>
        <p:spPr>
          <a:xfrm>
            <a:off x="1852341" y="794320"/>
            <a:ext cx="725487" cy="974993"/>
          </a:xfrm>
          <a:prstGeom prst="leftBrace">
            <a:avLst>
              <a:gd name="adj1" fmla="val 8333"/>
              <a:gd name="adj2" fmla="val 67333"/>
            </a:avLst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119" name="Left Brace 118"/>
          <p:cNvSpPr/>
          <p:nvPr/>
        </p:nvSpPr>
        <p:spPr>
          <a:xfrm>
            <a:off x="1632500" y="807884"/>
            <a:ext cx="927100" cy="1301129"/>
          </a:xfrm>
          <a:prstGeom prst="leftBrace">
            <a:avLst>
              <a:gd name="adj1" fmla="val 8333"/>
              <a:gd name="adj2" fmla="val 81058"/>
            </a:avLst>
          </a:prstGeom>
          <a:ln w="25400">
            <a:solidFill>
              <a:srgbClr val="00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pic>
        <p:nvPicPr>
          <p:cNvPr id="1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1350094"/>
            <a:ext cx="1863453" cy="1388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103215"/>
            <a:ext cx="2171700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707654"/>
            <a:ext cx="2016224" cy="1473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2" name="TextBox 5"/>
          <p:cNvSpPr txBox="1">
            <a:spLocks noChangeArrowheads="1"/>
          </p:cNvSpPr>
          <p:nvPr/>
        </p:nvSpPr>
        <p:spPr bwMode="auto">
          <a:xfrm>
            <a:off x="7146751" y="2571750"/>
            <a:ext cx="809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b="1" dirty="0"/>
              <a:t>OSIRIS</a:t>
            </a:r>
          </a:p>
        </p:txBody>
      </p:sp>
      <p:pic>
        <p:nvPicPr>
          <p:cNvPr id="144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687" y="2209401"/>
            <a:ext cx="2041971" cy="2492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1" y="2179576"/>
            <a:ext cx="2606075" cy="2648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" name="Picture 1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0" y="3235996"/>
            <a:ext cx="1697023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 useBgFill="1">
        <p:nvSpPr>
          <p:cNvPr id="147" name="TextBox 2047"/>
          <p:cNvSpPr txBox="1">
            <a:spLocks noChangeArrowheads="1"/>
          </p:cNvSpPr>
          <p:nvPr/>
        </p:nvSpPr>
        <p:spPr bwMode="auto">
          <a:xfrm>
            <a:off x="113729" y="4587974"/>
            <a:ext cx="8994775" cy="584200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b="1" i="1" dirty="0">
                <a:solidFill>
                  <a:srgbClr val="C00000"/>
                </a:solidFill>
              </a:rPr>
              <a:t>10 Reports/papers are on </a:t>
            </a:r>
            <a:r>
              <a:rPr lang="en-GB" altLang="en-US" sz="1600" b="1" i="1" dirty="0" err="1">
                <a:solidFill>
                  <a:srgbClr val="C00000"/>
                </a:solidFill>
              </a:rPr>
              <a:t>ePubs</a:t>
            </a:r>
            <a:r>
              <a:rPr lang="en-GB" altLang="en-US" sz="1600" b="1" i="1" dirty="0">
                <a:solidFill>
                  <a:srgbClr val="C00000"/>
                </a:solidFill>
              </a:rPr>
              <a:t> on the implementations.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600" b="1" i="1" dirty="0">
                <a:solidFill>
                  <a:srgbClr val="C00000"/>
                </a:solidFill>
              </a:rPr>
              <a:t>About 130 research papers/theses published in 2016-17 from the group have used </a:t>
            </a:r>
            <a:r>
              <a:rPr lang="en-GB" altLang="en-US" sz="1600" b="1" i="1" dirty="0" err="1">
                <a:solidFill>
                  <a:srgbClr val="C00000"/>
                </a:solidFill>
              </a:rPr>
              <a:t>Mantid</a:t>
            </a:r>
            <a:r>
              <a:rPr lang="en-GB" altLang="en-US" sz="1600" b="1" i="1" dirty="0">
                <a:solidFill>
                  <a:srgbClr val="C00000"/>
                </a:solidFill>
              </a:rPr>
              <a:t> in some form</a:t>
            </a:r>
          </a:p>
        </p:txBody>
      </p:sp>
      <p:sp>
        <p:nvSpPr>
          <p:cNvPr id="148" name="TextBox 2048"/>
          <p:cNvSpPr txBox="1">
            <a:spLocks noChangeArrowheads="1"/>
          </p:cNvSpPr>
          <p:nvPr/>
        </p:nvSpPr>
        <p:spPr bwMode="auto">
          <a:xfrm>
            <a:off x="3779912" y="2715766"/>
            <a:ext cx="1822450" cy="18161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altLang="en-US" sz="1600" b="1" i="1" dirty="0" smtClean="0">
                <a:solidFill>
                  <a:srgbClr val="C00000"/>
                </a:solidFill>
              </a:rPr>
              <a:t>Currently about 500 users using Mantid for data reduction</a:t>
            </a:r>
          </a:p>
          <a:p>
            <a:pPr algn="ctr" eaLnBrk="1" hangingPunct="1">
              <a:defRPr/>
            </a:pPr>
            <a:endParaRPr lang="en-GB" altLang="en-US" sz="1600" b="1" i="1" dirty="0" smtClean="0">
              <a:solidFill>
                <a:srgbClr val="C00000"/>
              </a:solidFill>
            </a:endParaRPr>
          </a:p>
          <a:p>
            <a:pPr algn="ctr" eaLnBrk="1" hangingPunct="1">
              <a:defRPr/>
            </a:pPr>
            <a:r>
              <a:rPr lang="en-GB" altLang="en-US" sz="1600" b="1" i="1" dirty="0" smtClean="0">
                <a:solidFill>
                  <a:srgbClr val="C00000"/>
                </a:solidFill>
              </a:rPr>
              <a:t>Half of them using it for analysis</a:t>
            </a:r>
          </a:p>
        </p:txBody>
      </p:sp>
    </p:spTree>
    <p:extLst>
      <p:ext uri="{BB962C8B-B14F-4D97-AF65-F5344CB8AC3E}">
        <p14:creationId xmlns:p14="http://schemas.microsoft.com/office/powerpoint/2010/main" val="402379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ubtitle 2"/>
          <p:cNvSpPr txBox="1">
            <a:spLocks/>
          </p:cNvSpPr>
          <p:nvPr/>
        </p:nvSpPr>
        <p:spPr>
          <a:xfrm>
            <a:off x="570731" y="-92546"/>
            <a:ext cx="9185845" cy="647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altLang="en-US" sz="2400" b="1" dirty="0" smtClean="0">
                <a:solidFill>
                  <a:schemeClr val="tx1"/>
                </a:solidFill>
              </a:rPr>
              <a:t>Molecular Spectroscopy Group : Work in Progress</a:t>
            </a:r>
            <a:endParaRPr lang="en-GB" altLang="en-US" sz="2400" b="1" dirty="0" smtClean="0">
              <a:solidFill>
                <a:schemeClr val="tx1"/>
              </a:solidFill>
            </a:endParaRP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250825" y="244004"/>
            <a:ext cx="34464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ca-ES" altLang="en-US" sz="1800" b="1">
                <a:solidFill>
                  <a:srgbClr val="333399"/>
                </a:solidFill>
              </a:rPr>
              <a:t>Bayesian tool (FABADA) to explore </a:t>
            </a:r>
            <a:r>
              <a:rPr lang="el-GR" altLang="en-US" sz="1800" b="1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χ</a:t>
            </a:r>
            <a:r>
              <a:rPr lang="es-ES" altLang="en-US" sz="1800" b="1" baseline="30000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s-ES" altLang="en-US" sz="1800" b="1">
                <a:solidFill>
                  <a:srgbClr val="33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ca-ES" altLang="en-US" sz="1800" b="1">
                <a:solidFill>
                  <a:srgbClr val="333399"/>
                </a:solidFill>
              </a:rPr>
              <a:t>landscape</a:t>
            </a:r>
          </a:p>
        </p:txBody>
      </p:sp>
      <p:pic>
        <p:nvPicPr>
          <p:cNvPr id="20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04691"/>
            <a:ext cx="2548066" cy="384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310135"/>
            <a:ext cx="3527425" cy="263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244180"/>
            <a:ext cx="227647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34"/>
          <p:cNvSpPr>
            <a:spLocks noChangeArrowheads="1"/>
          </p:cNvSpPr>
          <p:nvPr/>
        </p:nvSpPr>
        <p:spPr bwMode="auto">
          <a:xfrm>
            <a:off x="4932040" y="267494"/>
            <a:ext cx="39290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b="1" dirty="0">
                <a:solidFill>
                  <a:srgbClr val="333399"/>
                </a:solidFill>
              </a:rPr>
              <a:t>Simulations: Interfaces and Algorithms </a:t>
            </a:r>
            <a:endParaRPr lang="ca-ES" altLang="en-US" sz="1800" b="1" dirty="0">
              <a:solidFill>
                <a:srgbClr val="333399"/>
              </a:solidFill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555526"/>
            <a:ext cx="4032448" cy="2366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 useBgFill="1">
        <p:nvSpPr>
          <p:cNvPr id="25" name="TextBox 6"/>
          <p:cNvSpPr txBox="1">
            <a:spLocks noChangeArrowheads="1"/>
          </p:cNvSpPr>
          <p:nvPr/>
        </p:nvSpPr>
        <p:spPr bwMode="auto">
          <a:xfrm>
            <a:off x="3347864" y="843558"/>
            <a:ext cx="2454275" cy="368300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b="1" dirty="0" err="1">
                <a:solidFill>
                  <a:srgbClr val="7030A0"/>
                </a:solidFill>
              </a:rPr>
              <a:t>abINS</a:t>
            </a:r>
            <a:r>
              <a:rPr lang="en-GB" altLang="en-US" sz="1800" b="1" dirty="0">
                <a:solidFill>
                  <a:srgbClr val="7030A0"/>
                </a:solidFill>
              </a:rPr>
              <a:t> Algorithm for INS</a:t>
            </a:r>
          </a:p>
        </p:txBody>
      </p:sp>
      <p:sp useBgFill="1">
        <p:nvSpPr>
          <p:cNvPr id="26" name="TextBox 25"/>
          <p:cNvSpPr txBox="1"/>
          <p:nvPr/>
        </p:nvSpPr>
        <p:spPr>
          <a:xfrm>
            <a:off x="1974056" y="2139702"/>
            <a:ext cx="2697163" cy="10779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GB" sz="1600" b="1" dirty="0">
                <a:solidFill>
                  <a:srgbClr val="7030A0"/>
                </a:solidFill>
              </a:rPr>
              <a:t>FABADA in Mantid ongoing …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sz="1600" b="1" dirty="0">
                <a:solidFill>
                  <a:srgbClr val="7030A0"/>
                </a:solidFill>
              </a:rPr>
              <a:t>MD fitting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sz="1600" b="1" dirty="0">
                <a:solidFill>
                  <a:srgbClr val="7030A0"/>
                </a:solidFill>
              </a:rPr>
              <a:t>Sequential fitting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GB" sz="1600" b="1" dirty="0">
                <a:solidFill>
                  <a:srgbClr val="7030A0"/>
                </a:solidFill>
              </a:rPr>
              <a:t>Simulated annealing</a:t>
            </a:r>
          </a:p>
        </p:txBody>
      </p:sp>
      <p:sp useBgFill="1">
        <p:nvSpPr>
          <p:cNvPr id="27" name="TextBox 36"/>
          <p:cNvSpPr txBox="1">
            <a:spLocks noChangeArrowheads="1"/>
          </p:cNvSpPr>
          <p:nvPr/>
        </p:nvSpPr>
        <p:spPr bwMode="auto">
          <a:xfrm>
            <a:off x="3347864" y="1205508"/>
            <a:ext cx="1495425" cy="368300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b="1">
                <a:solidFill>
                  <a:srgbClr val="7030A0"/>
                </a:solidFill>
              </a:rPr>
              <a:t>DOS interface</a:t>
            </a:r>
          </a:p>
        </p:txBody>
      </p:sp>
      <p:sp useBgFill="1">
        <p:nvSpPr>
          <p:cNvPr id="28" name="TextBox 37"/>
          <p:cNvSpPr txBox="1">
            <a:spLocks noChangeArrowheads="1"/>
          </p:cNvSpPr>
          <p:nvPr/>
        </p:nvSpPr>
        <p:spPr bwMode="auto">
          <a:xfrm>
            <a:off x="3347864" y="1581745"/>
            <a:ext cx="1944687" cy="369888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b="1">
                <a:solidFill>
                  <a:srgbClr val="7030A0"/>
                </a:solidFill>
              </a:rPr>
              <a:t>nMoldyn interface</a:t>
            </a:r>
          </a:p>
        </p:txBody>
      </p:sp>
      <p:sp useBgFill="1">
        <p:nvSpPr>
          <p:cNvPr id="29" name="TextBox 38"/>
          <p:cNvSpPr txBox="1">
            <a:spLocks noChangeArrowheads="1"/>
          </p:cNvSpPr>
          <p:nvPr/>
        </p:nvSpPr>
        <p:spPr bwMode="auto">
          <a:xfrm>
            <a:off x="5882456" y="3291830"/>
            <a:ext cx="2481263" cy="369887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b="1" dirty="0">
                <a:solidFill>
                  <a:srgbClr val="7030A0"/>
                </a:solidFill>
              </a:rPr>
              <a:t>High-throughput QENS :</a:t>
            </a:r>
          </a:p>
        </p:txBody>
      </p:sp>
      <p:sp>
        <p:nvSpPr>
          <p:cNvPr id="30" name="Rectangle 39"/>
          <p:cNvSpPr>
            <a:spLocks noChangeArrowheads="1"/>
          </p:cNvSpPr>
          <p:nvPr/>
        </p:nvSpPr>
        <p:spPr bwMode="auto">
          <a:xfrm>
            <a:off x="5480050" y="2931790"/>
            <a:ext cx="33670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b="1" dirty="0">
                <a:solidFill>
                  <a:srgbClr val="333399"/>
                </a:solidFill>
              </a:rPr>
              <a:t>Algorithms/ interfaces  ongoing ..</a:t>
            </a:r>
            <a:endParaRPr lang="ca-ES" altLang="en-US" sz="1800" b="1" dirty="0">
              <a:solidFill>
                <a:srgbClr val="333399"/>
              </a:solidFill>
            </a:endParaRPr>
          </a:p>
        </p:txBody>
      </p:sp>
      <p:sp>
        <p:nvSpPr>
          <p:cNvPr id="31" name="TextBox 7"/>
          <p:cNvSpPr txBox="1">
            <a:spLocks noChangeArrowheads="1"/>
          </p:cNvSpPr>
          <p:nvPr/>
        </p:nvSpPr>
        <p:spPr bwMode="auto">
          <a:xfrm>
            <a:off x="6009456" y="3656955"/>
            <a:ext cx="2667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GB" altLang="en-US" sz="1800"/>
              <a:t>IndirectQuickRun </a:t>
            </a:r>
          </a:p>
          <a:p>
            <a:pPr eaLnBrk="1" hangingPunct="1">
              <a:spcBef>
                <a:spcPct val="0"/>
              </a:spcBef>
            </a:pPr>
            <a:r>
              <a:rPr lang="en-GB" altLang="en-US" sz="1800"/>
              <a:t>IndirectSampleChanger</a:t>
            </a:r>
          </a:p>
        </p:txBody>
      </p:sp>
      <p:sp useBgFill="1">
        <p:nvSpPr>
          <p:cNvPr id="32" name="TextBox 40"/>
          <p:cNvSpPr txBox="1">
            <a:spLocks noChangeArrowheads="1"/>
          </p:cNvSpPr>
          <p:nvPr/>
        </p:nvSpPr>
        <p:spPr bwMode="auto">
          <a:xfrm>
            <a:off x="5882456" y="4328467"/>
            <a:ext cx="1843088" cy="369888"/>
          </a:xfrm>
          <a:prstGeom prst="rect">
            <a:avLst/>
          </a:pr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GB" altLang="en-US" sz="1800" b="1">
                <a:solidFill>
                  <a:srgbClr val="7030A0"/>
                </a:solidFill>
              </a:rPr>
              <a:t>Data Corrections:</a:t>
            </a:r>
          </a:p>
        </p:txBody>
      </p:sp>
      <p:sp>
        <p:nvSpPr>
          <p:cNvPr id="33" name="TextBox 41"/>
          <p:cNvSpPr txBox="1">
            <a:spLocks noChangeArrowheads="1"/>
          </p:cNvSpPr>
          <p:nvPr/>
        </p:nvSpPr>
        <p:spPr bwMode="auto">
          <a:xfrm>
            <a:off x="6161856" y="4603105"/>
            <a:ext cx="1876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GB" altLang="en-US" sz="1800"/>
              <a:t>Paalman Pings </a:t>
            </a:r>
          </a:p>
        </p:txBody>
      </p:sp>
    </p:spTree>
    <p:extLst>
      <p:ext uri="{BB962C8B-B14F-4D97-AF65-F5344CB8AC3E}">
        <p14:creationId xmlns:p14="http://schemas.microsoft.com/office/powerpoint/2010/main" val="158948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0" y="555526"/>
            <a:ext cx="8229600" cy="377666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altLang="en-US" sz="1600" dirty="0" smtClean="0"/>
              <a:t>Replacement for </a:t>
            </a:r>
            <a:r>
              <a:rPr lang="en-GB" altLang="en-US" sz="1600" dirty="0" err="1" smtClean="0"/>
              <a:t>matlab</a:t>
            </a:r>
            <a:r>
              <a:rPr lang="en-GB" altLang="en-US" sz="1600" dirty="0" smtClean="0"/>
              <a:t> program used for quick look at data. </a:t>
            </a:r>
          </a:p>
          <a:p>
            <a:r>
              <a:rPr lang="en-GB" altLang="en-US" sz="1600" dirty="0" smtClean="0"/>
              <a:t>Uses </a:t>
            </a:r>
            <a:r>
              <a:rPr lang="en-GB" altLang="en-US" sz="1600" dirty="0" err="1" smtClean="0"/>
              <a:t>Mantid</a:t>
            </a:r>
            <a:r>
              <a:rPr lang="en-GB" altLang="en-US" sz="1600" dirty="0" smtClean="0"/>
              <a:t> Framework, but not </a:t>
            </a:r>
            <a:r>
              <a:rPr lang="en-GB" altLang="en-US" sz="1600" dirty="0" err="1" smtClean="0"/>
              <a:t>MantidPlot</a:t>
            </a:r>
            <a:r>
              <a:rPr lang="en-GB" altLang="en-US" sz="1600" dirty="0" smtClean="0"/>
              <a:t> (standalone </a:t>
            </a:r>
            <a:r>
              <a:rPr lang="en-GB" altLang="en-US" sz="1600" dirty="0" err="1" smtClean="0"/>
              <a:t>PyQT</a:t>
            </a:r>
            <a:r>
              <a:rPr lang="en-GB" altLang="en-US" sz="1600" dirty="0" smtClean="0"/>
              <a:t> GUI)</a:t>
            </a:r>
          </a:p>
          <a:p>
            <a:r>
              <a:rPr lang="en-GB" altLang="en-US" sz="1600" dirty="0" smtClean="0"/>
              <a:t>Now mostly a GUI, but a CLI also planned.</a:t>
            </a:r>
          </a:p>
          <a:p>
            <a:r>
              <a:rPr lang="en-GB" altLang="en-US" sz="1600" dirty="0" smtClean="0"/>
              <a:t>A lot of progress made by a summer student, but has since stalled.</a:t>
            </a:r>
          </a:p>
          <a:p>
            <a:r>
              <a:rPr lang="en-GB" altLang="en-US" sz="1600" dirty="0" smtClean="0"/>
              <a:t>In use on instruments for powder data.</a:t>
            </a:r>
          </a:p>
          <a:p>
            <a:endParaRPr lang="en-GB" altLang="en-US" sz="1600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411413" y="-20538"/>
            <a:ext cx="6275387" cy="1143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GB" altLang="en-US" sz="2400" dirty="0" smtClean="0"/>
              <a:t>Inelastic : direct geometry</a:t>
            </a:r>
            <a:endParaRPr lang="en-GB" altLang="en-US" sz="2400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434" y="1563638"/>
            <a:ext cx="6330950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6759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473077" y="-20538"/>
            <a:ext cx="6275387" cy="11430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GB" altLang="en-US" sz="2400" dirty="0" smtClean="0"/>
              <a:t>Crystal fields</a:t>
            </a:r>
            <a:endParaRPr lang="en-GB" altLang="en-US" sz="2400" dirty="0" smtClean="0"/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483518"/>
            <a:ext cx="3389312" cy="431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251520" y="667295"/>
            <a:ext cx="5122863" cy="377666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altLang="en-US" sz="2000" dirty="0" smtClean="0"/>
              <a:t>Port of old FOCUS code (Fortran/VMS)</a:t>
            </a:r>
          </a:p>
          <a:p>
            <a:r>
              <a:rPr lang="en-GB" altLang="en-US" sz="2000" dirty="0" smtClean="0"/>
              <a:t>Still in progress (90% complete)</a:t>
            </a:r>
          </a:p>
          <a:p>
            <a:r>
              <a:rPr lang="en-GB" altLang="en-US" sz="2000" dirty="0" smtClean="0"/>
              <a:t>In use in user </a:t>
            </a:r>
            <a:r>
              <a:rPr lang="en-GB" altLang="en-US" sz="2000" dirty="0" err="1" smtClean="0"/>
              <a:t>expt</a:t>
            </a:r>
            <a:r>
              <a:rPr lang="en-GB" altLang="en-US" sz="2000" dirty="0" smtClean="0"/>
              <a:t> / training course</a:t>
            </a:r>
            <a:endParaRPr lang="en-GB" altLang="en-US" sz="2000" dirty="0" smtClean="0"/>
          </a:p>
        </p:txBody>
      </p: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395536" y="1995686"/>
            <a:ext cx="4983162" cy="2152650"/>
            <a:chOff x="791975" y="3616556"/>
            <a:chExt cx="6645844" cy="2807273"/>
          </a:xfrm>
        </p:grpSpPr>
        <p:pic>
          <p:nvPicPr>
            <p:cNvPr id="6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975" y="3870325"/>
              <a:ext cx="2976201" cy="1895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3768738" y="4817307"/>
              <a:ext cx="2879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2993" y="3616556"/>
              <a:ext cx="2086140" cy="18791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5" descr="C:\cygwin64\home\vqq25957\work\isis\cef\dta\mantid_fit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0475" y="4769886"/>
              <a:ext cx="2057344" cy="16539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683568" y="4731990"/>
            <a:ext cx="1627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See talk tomorrow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0072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612240" y="123478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SANS</a:t>
            </a:r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GB" dirty="0"/>
              <a:t>New, more performant reducer backend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 dirty="0" err="1"/>
              <a:t>NXcanSAS</a:t>
            </a:r>
            <a:r>
              <a:rPr lang="en-GB" dirty="0"/>
              <a:t> integration (first readers </a:t>
            </a:r>
            <a:br>
              <a:rPr lang="en-GB" dirty="0"/>
            </a:br>
            <a:r>
              <a:rPr lang="en-GB" dirty="0"/>
              <a:t>and writers of this format)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 dirty="0"/>
              <a:t>Handling of data which has been collected</a:t>
            </a:r>
            <a:br>
              <a:rPr lang="en-GB" dirty="0"/>
            </a:br>
            <a:r>
              <a:rPr lang="en-GB" dirty="0"/>
              <a:t> past the end of a frame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 dirty="0"/>
              <a:t>Support for event-based monitors which allowed users from Imperial College to perform transmission slices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 dirty="0"/>
              <a:t>Support for added multi-period event-based files.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 dirty="0"/>
              <a:t>IDF in reducer is dynamic and is based on the loaded data.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 dirty="0"/>
              <a:t>Processing of LOQ M4 in the SANS reduction was added</a:t>
            </a:r>
          </a:p>
        </p:txBody>
      </p:sp>
      <p:pic>
        <p:nvPicPr>
          <p:cNvPr id="77" name="Shape 77" descr="SANSNewReductionBackendPerformanc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399" y="555526"/>
            <a:ext cx="3677823" cy="275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3059832" y="195486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Reflectometry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GB"/>
              <a:t>Harmonisation of interfaces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/>
              <a:t>New algorithm versions for 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GB"/>
              <a:t>ReflectometryReductionOne, </a:t>
            </a:r>
            <a:br>
              <a:rPr lang="en-GB"/>
            </a:br>
            <a:r>
              <a:rPr lang="en-GB"/>
              <a:t>CreateTransmissionWorkspace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GB"/>
              <a:t>ReflectometryReductionAuto, </a:t>
            </a:r>
            <a:br>
              <a:rPr lang="en-GB"/>
            </a:br>
            <a:r>
              <a:rPr lang="en-GB"/>
              <a:t>CrateTransmissionWorkspaceAuto, </a:t>
            </a:r>
            <a:br>
              <a:rPr lang="en-GB"/>
            </a:br>
            <a:r>
              <a:rPr lang="en-GB"/>
              <a:t>SpecularReflectionPositionCorrect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/>
              <a:t>Summation in Q extension for reduction</a:t>
            </a:r>
            <a:br>
              <a:rPr lang="en-GB"/>
            </a:br>
            <a:r>
              <a:rPr lang="en-GB"/>
              <a:t> algorithms 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GB"/>
              <a:t>Improved stability</a:t>
            </a:r>
          </a:p>
          <a:p>
            <a:pPr marL="457200" lvl="0" indent="-228600">
              <a:spcBef>
                <a:spcPts val="0"/>
              </a:spcBef>
            </a:pPr>
            <a:r>
              <a:rPr lang="en-GB"/>
              <a:t>Event slicing (including slicing based on logs)</a:t>
            </a:r>
          </a:p>
        </p:txBody>
      </p:sp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7200" y="1130043"/>
            <a:ext cx="3561899" cy="316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67494"/>
            <a:ext cx="8520600" cy="572700"/>
          </a:xfrm>
        </p:spPr>
        <p:txBody>
          <a:bodyPr/>
          <a:lstStyle/>
          <a:p>
            <a:r>
              <a:rPr lang="en-GB" dirty="0" smtClean="0"/>
              <a:t>New instrument : ZOOM</a:t>
            </a:r>
            <a:endParaRPr lang="en-GB" dirty="0"/>
          </a:p>
        </p:txBody>
      </p:sp>
      <p:pic>
        <p:nvPicPr>
          <p:cNvPr id="1026" name="Picture 2" descr="http://www.isis.stfc.ac.uk/instruments/zoom/zoom-image1029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5705138"/>
            <a:ext cx="1080000" cy="103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isis.stfc.ac.uk/instruments/zoom/zoom-image1029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449" t="-265955" r="-73582" b="-189785"/>
          <a:stretch/>
        </p:blipFill>
        <p:spPr bwMode="auto">
          <a:xfrm>
            <a:off x="323528" y="-5277122"/>
            <a:ext cx="14036842" cy="1339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2859782"/>
            <a:ext cx="3027428" cy="21827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536" y="3867894"/>
            <a:ext cx="473238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At the moment, rudimentary analysis</a:t>
            </a:r>
          </a:p>
          <a:p>
            <a:r>
              <a:rPr lang="en-GB" dirty="0" smtClean="0"/>
              <a:t>Will use SANS (need to improve performance, underway)</a:t>
            </a:r>
          </a:p>
          <a:p>
            <a:r>
              <a:rPr lang="en-GB" dirty="0" smtClean="0"/>
              <a:t>Polarisation </a:t>
            </a:r>
            <a:r>
              <a:rPr lang="en-GB" smtClean="0"/>
              <a:t>: should be OK.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596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</TotalTime>
  <Words>739</Words>
  <Application>Microsoft Office PowerPoint</Application>
  <PresentationFormat>On-screen Show (16:9)</PresentationFormat>
  <Paragraphs>151</Paragraphs>
  <Slides>17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simple-light-2</vt:lpstr>
      <vt:lpstr> Mantid at ISIS :   Current implementation and future plans</vt:lpstr>
      <vt:lpstr>Instrument Usage</vt:lpstr>
      <vt:lpstr>PowerPoint Presentation</vt:lpstr>
      <vt:lpstr>PowerPoint Presentation</vt:lpstr>
      <vt:lpstr>PowerPoint Presentation</vt:lpstr>
      <vt:lpstr>PowerPoint Presentation</vt:lpstr>
      <vt:lpstr>SANS</vt:lpstr>
      <vt:lpstr>Reflectometry</vt:lpstr>
      <vt:lpstr>New instrument : ZOOM</vt:lpstr>
      <vt:lpstr>Muons - update</vt:lpstr>
      <vt:lpstr>PowerPoint Presentation</vt:lpstr>
      <vt:lpstr>Powder Diffraction</vt:lpstr>
      <vt:lpstr>Engineering diffraction</vt:lpstr>
      <vt:lpstr>SliceViewer improvements</vt:lpstr>
      <vt:lpstr>Neutron Imaging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ISIS Mantid</dc:title>
  <dc:creator>Manuel, Pascal (STFC,RAL,ISIS)</dc:creator>
  <cp:lastModifiedBy>Manuel, Pascal (STFC,RAL,ISIS)</cp:lastModifiedBy>
  <cp:revision>13</cp:revision>
  <dcterms:modified xsi:type="dcterms:W3CDTF">2017-06-12T09:20:40Z</dcterms:modified>
</cp:coreProperties>
</file>